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3"/>
    <p:sldMasterId id="214748369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ba6d309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10ba6d309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5bd8748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05bd874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5bd87484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105bd87484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ba65e893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10ba65e893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5bd87484b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05bd87484b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0ba65e8939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10ba65e8939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ckback Logo Slide">
  <p:cSld name="BLANK_1">
    <p:bg>
      <p:bgPr>
        <a:solidFill>
          <a:srgbClr val="3D3F5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Packback logo with the words &quot;fearlessly curious&quot; underneath" id="10" name="Google Shape;10;p2" title="Packback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3507" y="657030"/>
            <a:ext cx="2916987" cy="25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title="Decorative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Progression">
  <p:cSld name="TITLE_ONLY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159800" y="1561576"/>
            <a:ext cx="27576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3051650" y="1561576"/>
            <a:ext cx="29184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6106000" y="1561576"/>
            <a:ext cx="29184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7102723" y="1021338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11"/>
          <p:cNvGrpSpPr/>
          <p:nvPr/>
        </p:nvGrpSpPr>
        <p:grpSpPr>
          <a:xfrm>
            <a:off x="1028056" y="1045940"/>
            <a:ext cx="2949469" cy="876600"/>
            <a:chOff x="1028056" y="1045940"/>
            <a:chExt cx="2949469" cy="876600"/>
          </a:xfrm>
        </p:grpSpPr>
        <p:sp>
          <p:nvSpPr>
            <p:cNvPr id="63" name="Google Shape;63;p11"/>
            <p:cNvSpPr/>
            <p:nvPr/>
          </p:nvSpPr>
          <p:spPr>
            <a:xfrm>
              <a:off x="1740725" y="1229650"/>
              <a:ext cx="2236800" cy="2844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CCB96"/>
                </a:gs>
                <a:gs pos="56000">
                  <a:srgbClr val="FEA38B"/>
                </a:gs>
                <a:gs pos="100000">
                  <a:srgbClr val="FF7A7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028056" y="1045940"/>
              <a:ext cx="876600" cy="87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75" rotWithShape="0" algn="bl" dir="5400000" dist="19050">
                <a:srgbClr val="000000">
                  <a:alpha val="2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1"/>
          <p:cNvGrpSpPr/>
          <p:nvPr/>
        </p:nvGrpSpPr>
        <p:grpSpPr>
          <a:xfrm>
            <a:off x="4065064" y="1021338"/>
            <a:ext cx="2963186" cy="876600"/>
            <a:chOff x="4065064" y="1021338"/>
            <a:chExt cx="2963186" cy="876600"/>
          </a:xfrm>
        </p:grpSpPr>
        <p:sp>
          <p:nvSpPr>
            <p:cNvPr id="66" name="Google Shape;66;p11"/>
            <p:cNvSpPr/>
            <p:nvPr/>
          </p:nvSpPr>
          <p:spPr>
            <a:xfrm>
              <a:off x="4791450" y="1229650"/>
              <a:ext cx="2236800" cy="2844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7A7F"/>
                </a:gs>
                <a:gs pos="34000">
                  <a:srgbClr val="AF8E95"/>
                </a:gs>
                <a:gs pos="100000">
                  <a:srgbClr val="5EA1A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4065064" y="1021338"/>
              <a:ext cx="876600" cy="87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2941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29525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2" type="body"/>
          </p:nvPr>
        </p:nvSpPr>
        <p:spPr>
          <a:xfrm>
            <a:off x="3303450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3" type="body"/>
          </p:nvPr>
        </p:nvSpPr>
        <p:spPr>
          <a:xfrm>
            <a:off x="6415800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Teal)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4572000" y="-86675"/>
            <a:ext cx="4673100" cy="51435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2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265500" y="1608675"/>
            <a:ext cx="40452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311700" y="1005975"/>
            <a:ext cx="39999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4"/>
          <p:cNvSpPr txBox="1"/>
          <p:nvPr>
            <p:ph idx="2" type="body"/>
          </p:nvPr>
        </p:nvSpPr>
        <p:spPr>
          <a:xfrm>
            <a:off x="4832400" y="1005975"/>
            <a:ext cx="39999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D91"/>
              </a:buClr>
              <a:buSzPts val="4800"/>
              <a:buNone/>
              <a:defRPr sz="4800">
                <a:solidFill>
                  <a:srgbClr val="1B6D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Yellow)">
  <p:cSld name="SECTION_TITLE_AND_DESCRIPTION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65500" y="1596575"/>
            <a:ext cx="4045200" cy="30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Red)">
  <p:cSld name="SECTION_TITLE_AND_DESCRIPTION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4572000" y="-86675"/>
            <a:ext cx="4660500" cy="51435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65500" y="1572375"/>
            <a:ext cx="40452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Blue)">
  <p:cSld name="SECTION_TITLE_AND_DESCRIPTION_1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1B6D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65500" y="1548200"/>
            <a:ext cx="4045200" cy="31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Quote">
  <p:cSld name="BLANK_1_1_1">
    <p:bg>
      <p:bgPr>
        <a:solidFill>
          <a:srgbClr val="1B6D9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title="Packback Log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850" y="214700"/>
            <a:ext cx="2071250" cy="6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467300" y="1180875"/>
            <a:ext cx="48498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5512975" y="859500"/>
            <a:ext cx="3300600" cy="34245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idx="2" type="title"/>
          </p:nvPr>
        </p:nvSpPr>
        <p:spPr>
          <a:xfrm>
            <a:off x="5649325" y="1010663"/>
            <a:ext cx="3027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649325" y="1373813"/>
            <a:ext cx="3027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3" type="body"/>
          </p:nvPr>
        </p:nvSpPr>
        <p:spPr>
          <a:xfrm>
            <a:off x="5649325" y="1751138"/>
            <a:ext cx="30279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llustration &amp; Logo">
  <p:cSld name="BLANK_1_1">
    <p:bg>
      <p:bgPr>
        <a:solidFill>
          <a:srgbClr val="3D3F5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ackback_Logo_Horizontal_Color_Reversed.png" id="108" name="Google Shape;1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04" y="238407"/>
            <a:ext cx="1771174" cy="5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llustration">
  <p:cSld name="BLANK_1_1_2">
    <p:bg>
      <p:bgPr>
        <a:solidFill>
          <a:srgbClr val="3D3F5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" type="subTitle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_1_1_1">
    <p:bg>
      <p:bgPr>
        <a:solidFill>
          <a:srgbClr val="69758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211" y="340275"/>
            <a:ext cx="8546867" cy="47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>
            <p:ph type="title"/>
          </p:nvPr>
        </p:nvSpPr>
        <p:spPr>
          <a:xfrm>
            <a:off x="888888" y="782225"/>
            <a:ext cx="72495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888800" y="1527800"/>
            <a:ext cx="72495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ckback Logo Slide">
  <p:cSld name="BLANK_1">
    <p:bg>
      <p:bgPr>
        <a:solidFill>
          <a:srgbClr val="3D3F5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Packback logo with the words &quot;fearlessly curious&quot; underneath" id="126" name="Google Shape;126;p26" title="Packback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3507" y="657030"/>
            <a:ext cx="2916987" cy="25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 title="Decorative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&amp; Quote">
  <p:cSld name="BLANK_1_1_1">
    <p:bg>
      <p:bgPr>
        <a:solidFill>
          <a:srgbClr val="1B6D9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 title="Packback Log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850" y="214700"/>
            <a:ext cx="2071250" cy="6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>
            <p:ph type="title"/>
          </p:nvPr>
        </p:nvSpPr>
        <p:spPr>
          <a:xfrm>
            <a:off x="467300" y="1180875"/>
            <a:ext cx="48498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7"/>
          <p:cNvSpPr/>
          <p:nvPr/>
        </p:nvSpPr>
        <p:spPr>
          <a:xfrm>
            <a:off x="5512975" y="859500"/>
            <a:ext cx="3300600" cy="34245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/>
          <p:nvPr>
            <p:ph idx="2" type="title"/>
          </p:nvPr>
        </p:nvSpPr>
        <p:spPr>
          <a:xfrm>
            <a:off x="5649325" y="1010663"/>
            <a:ext cx="3027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" type="subTitle"/>
          </p:nvPr>
        </p:nvSpPr>
        <p:spPr>
          <a:xfrm>
            <a:off x="5649325" y="1373813"/>
            <a:ext cx="3027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3" type="body"/>
          </p:nvPr>
        </p:nvSpPr>
        <p:spPr>
          <a:xfrm>
            <a:off x="5649325" y="1751138"/>
            <a:ext cx="30279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○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■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●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○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■"/>
              <a:defRPr sz="1000"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●"/>
              <a:defRPr sz="1000">
                <a:latin typeface="Arial"/>
                <a:ea typeface="Arial"/>
                <a:cs typeface="Arial"/>
                <a:sym typeface="Arial"/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Arial"/>
              <a:buChar char="○"/>
              <a:defRPr sz="1000">
                <a:latin typeface="Arial"/>
                <a:ea typeface="Arial"/>
                <a:cs typeface="Arial"/>
                <a:sym typeface="Arial"/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Arial"/>
              <a:buChar char="■"/>
              <a:defRPr sz="1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/ illustration">
  <p:cSld name="TITLE_AND_BODY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311700" y="292625"/>
            <a:ext cx="721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" type="body"/>
          </p:nvPr>
        </p:nvSpPr>
        <p:spPr>
          <a:xfrm>
            <a:off x="311700" y="1152475"/>
            <a:ext cx="6560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7703187" y="-526650"/>
            <a:ext cx="3098400" cy="3098400"/>
          </a:xfrm>
          <a:prstGeom prst="ellipse">
            <a:avLst/>
          </a:prstGeom>
          <a:solidFill>
            <a:srgbClr val="3681A2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8"/>
          <p:cNvSpPr/>
          <p:nvPr/>
        </p:nvSpPr>
        <p:spPr>
          <a:xfrm>
            <a:off x="6871850" y="3627550"/>
            <a:ext cx="1293300" cy="12933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8"/>
          <p:cNvSpPr/>
          <p:nvPr/>
        </p:nvSpPr>
        <p:spPr>
          <a:xfrm>
            <a:off x="8559200" y="3380150"/>
            <a:ext cx="438900" cy="379500"/>
          </a:xfrm>
          <a:prstGeom prst="triangle">
            <a:avLst>
              <a:gd fmla="val 50000" name="adj"/>
            </a:avLst>
          </a:prstGeom>
          <a:solidFill>
            <a:srgbClr val="F0B07B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/ illustration v2">
  <p:cSld name="TITLE_AND_BODY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311700" y="292625"/>
            <a:ext cx="715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311700" y="1152475"/>
            <a:ext cx="679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9"/>
          <p:cNvSpPr/>
          <p:nvPr/>
        </p:nvSpPr>
        <p:spPr>
          <a:xfrm>
            <a:off x="7464437" y="-1768150"/>
            <a:ext cx="3098400" cy="30984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8717075" y="2898075"/>
            <a:ext cx="593100" cy="593100"/>
          </a:xfrm>
          <a:prstGeom prst="ellipse">
            <a:avLst/>
          </a:prstGeom>
          <a:solidFill>
            <a:srgbClr val="6DB8C1"/>
          </a:soli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/>
          <p:nvPr/>
        </p:nvSpPr>
        <p:spPr>
          <a:xfrm>
            <a:off x="7104450" y="3800875"/>
            <a:ext cx="1040400" cy="899700"/>
          </a:xfrm>
          <a:prstGeom prst="triangle">
            <a:avLst>
              <a:gd fmla="val 50000" name="adj"/>
            </a:avLst>
          </a:prstGeom>
          <a:solidFill>
            <a:srgbClr val="F0B07B"/>
          </a:solidFill>
          <a:ln>
            <a:noFill/>
          </a:ln>
          <a:effectLst>
            <a:outerShdw blurRad="128588" rotWithShape="0" algn="bl" dir="5400000" dist="19050">
              <a:srgbClr val="000000">
                <a:alpha val="2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D3F5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5" name="Google Shape;15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/ illustration">
  <p:cSld name="TITLE_AND_BODY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92625"/>
            <a:ext cx="721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6560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703187" y="-526650"/>
            <a:ext cx="3098400" cy="3098400"/>
          </a:xfrm>
          <a:prstGeom prst="ellipse">
            <a:avLst/>
          </a:prstGeom>
          <a:solidFill>
            <a:srgbClr val="3681A2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6871850" y="3627550"/>
            <a:ext cx="1293300" cy="12933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8559200" y="3380150"/>
            <a:ext cx="438900" cy="379500"/>
          </a:xfrm>
          <a:prstGeom prst="triangle">
            <a:avLst>
              <a:gd fmla="val 50000" name="adj"/>
            </a:avLst>
          </a:prstGeom>
          <a:solidFill>
            <a:srgbClr val="F0B07B"/>
          </a:solidFill>
          <a:ln>
            <a:noFill/>
          </a:ln>
          <a:effectLst>
            <a:outerShdw blurRad="114300" rotWithShape="0" algn="bl" dir="5400000" dist="19050">
              <a:srgbClr val="000000">
                <a:alpha val="3254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/ subtitle">
  <p:cSld name="BLANK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2"/>
          <p:cNvSpPr/>
          <p:nvPr/>
        </p:nvSpPr>
        <p:spPr>
          <a:xfrm>
            <a:off x="-856700" y="667925"/>
            <a:ext cx="4121100" cy="4121100"/>
          </a:xfrm>
          <a:prstGeom prst="ellipse">
            <a:avLst/>
          </a:prstGeom>
          <a:solidFill>
            <a:srgbClr val="F3F3F3">
              <a:alpha val="7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2"/>
          <p:cNvSpPr txBox="1"/>
          <p:nvPr>
            <p:ph type="title"/>
          </p:nvPr>
        </p:nvSpPr>
        <p:spPr>
          <a:xfrm>
            <a:off x="580950" y="1767300"/>
            <a:ext cx="7982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" type="subTitle"/>
          </p:nvPr>
        </p:nvSpPr>
        <p:spPr>
          <a:xfrm>
            <a:off x="580950" y="2541600"/>
            <a:ext cx="7982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/ 3 columns">
  <p:cSld name="TITLE_ONLY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33"/>
          <p:cNvSpPr txBox="1"/>
          <p:nvPr>
            <p:ph idx="1" type="body"/>
          </p:nvPr>
        </p:nvSpPr>
        <p:spPr>
          <a:xfrm>
            <a:off x="2746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2" type="body"/>
          </p:nvPr>
        </p:nvSpPr>
        <p:spPr>
          <a:xfrm>
            <a:off x="32883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3" type="body"/>
          </p:nvPr>
        </p:nvSpPr>
        <p:spPr>
          <a:xfrm>
            <a:off x="63020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/ image">
  <p:cSld name="ONE_COLUM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311700" y="1136950"/>
            <a:ext cx="28080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Progression">
  <p:cSld name="TITLE_ONLY_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35"/>
          <p:cNvSpPr/>
          <p:nvPr/>
        </p:nvSpPr>
        <p:spPr>
          <a:xfrm>
            <a:off x="159800" y="1561576"/>
            <a:ext cx="27576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3051650" y="1561576"/>
            <a:ext cx="29184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5"/>
          <p:cNvSpPr/>
          <p:nvPr/>
        </p:nvSpPr>
        <p:spPr>
          <a:xfrm>
            <a:off x="6106000" y="1561576"/>
            <a:ext cx="2918400" cy="3303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5"/>
          <p:cNvSpPr/>
          <p:nvPr/>
        </p:nvSpPr>
        <p:spPr>
          <a:xfrm>
            <a:off x="7102723" y="1021338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35"/>
          <p:cNvGrpSpPr/>
          <p:nvPr/>
        </p:nvGrpSpPr>
        <p:grpSpPr>
          <a:xfrm>
            <a:off x="1028056" y="1045940"/>
            <a:ext cx="2949469" cy="876600"/>
            <a:chOff x="1028056" y="1045940"/>
            <a:chExt cx="2949469" cy="876600"/>
          </a:xfrm>
        </p:grpSpPr>
        <p:sp>
          <p:nvSpPr>
            <p:cNvPr id="179" name="Google Shape;179;p35"/>
            <p:cNvSpPr/>
            <p:nvPr/>
          </p:nvSpPr>
          <p:spPr>
            <a:xfrm>
              <a:off x="1740725" y="1229650"/>
              <a:ext cx="2236800" cy="2844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CCB96"/>
                </a:gs>
                <a:gs pos="56000">
                  <a:srgbClr val="FEA38B"/>
                </a:gs>
                <a:gs pos="100000">
                  <a:srgbClr val="FF7A7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1028056" y="1045940"/>
              <a:ext cx="876600" cy="87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2875" rotWithShape="0" algn="bl" dir="5400000" dist="19050">
                <a:srgbClr val="000000">
                  <a:alpha val="2196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35"/>
          <p:cNvGrpSpPr/>
          <p:nvPr/>
        </p:nvGrpSpPr>
        <p:grpSpPr>
          <a:xfrm>
            <a:off x="4065064" y="1021338"/>
            <a:ext cx="2963186" cy="876600"/>
            <a:chOff x="4065064" y="1021338"/>
            <a:chExt cx="2963186" cy="876600"/>
          </a:xfrm>
        </p:grpSpPr>
        <p:sp>
          <p:nvSpPr>
            <p:cNvPr id="182" name="Google Shape;182;p35"/>
            <p:cNvSpPr/>
            <p:nvPr/>
          </p:nvSpPr>
          <p:spPr>
            <a:xfrm>
              <a:off x="4791450" y="1229650"/>
              <a:ext cx="2236800" cy="284400"/>
            </a:xfrm>
            <a:prstGeom prst="right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FF7A7F"/>
                </a:gs>
                <a:gs pos="34000">
                  <a:srgbClr val="AF8E95"/>
                </a:gs>
                <a:gs pos="100000">
                  <a:srgbClr val="5EA1AA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4065064" y="1021338"/>
              <a:ext cx="876600" cy="87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14300" rotWithShape="0" algn="bl" dir="5400000" dist="19050">
                <a:srgbClr val="000000">
                  <a:alpha val="2901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29525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2" type="body"/>
          </p:nvPr>
        </p:nvSpPr>
        <p:spPr>
          <a:xfrm>
            <a:off x="3303450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3" type="body"/>
          </p:nvPr>
        </p:nvSpPr>
        <p:spPr>
          <a:xfrm>
            <a:off x="6415800" y="2100650"/>
            <a:ext cx="2416500" cy="2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Teal)">
  <p:cSld name="SECTION_TITLE_AND_DESCRI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4572000" y="-86675"/>
            <a:ext cx="4673100" cy="51435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6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265500" y="1608675"/>
            <a:ext cx="40452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11700" y="1005975"/>
            <a:ext cx="39999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4" name="Google Shape;194;p37"/>
          <p:cNvSpPr txBox="1"/>
          <p:nvPr>
            <p:ph idx="2" type="body"/>
          </p:nvPr>
        </p:nvSpPr>
        <p:spPr>
          <a:xfrm>
            <a:off x="4832400" y="1005975"/>
            <a:ext cx="39999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5" name="Google Shape;19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D91"/>
              </a:buClr>
              <a:buSzPts val="4800"/>
              <a:buNone/>
              <a:defRPr sz="4800">
                <a:solidFill>
                  <a:srgbClr val="1B6D9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8" name="Google Shape;19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Yellow)">
  <p:cSld name="SECTION_TITLE_AND_DESCRIPTION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265500" y="1596575"/>
            <a:ext cx="4045200" cy="30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Red)">
  <p:cSld name="SECTION_TITLE_AND_DESCRIPTION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/>
          <p:nvPr/>
        </p:nvSpPr>
        <p:spPr>
          <a:xfrm>
            <a:off x="4572000" y="-86675"/>
            <a:ext cx="4660500" cy="51435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0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265500" y="1572375"/>
            <a:ext cx="4045200" cy="30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(Blue)">
  <p:cSld name="SECTION_TITLE_AND_DESCRIPTION_1_1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1B6D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 txBox="1"/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0" name="Google Shape;210;p41"/>
          <p:cNvSpPr txBox="1"/>
          <p:nvPr>
            <p:ph idx="1" type="body"/>
          </p:nvPr>
        </p:nvSpPr>
        <p:spPr>
          <a:xfrm>
            <a:off x="265500" y="1548200"/>
            <a:ext cx="4045200" cy="31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/ illustration v2">
  <p:cSld name="TITLE_AND_BODY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292625"/>
            <a:ext cx="715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6792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464437" y="-1768150"/>
            <a:ext cx="3098400" cy="30984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8717075" y="2898075"/>
            <a:ext cx="593100" cy="593100"/>
          </a:xfrm>
          <a:prstGeom prst="ellipse">
            <a:avLst/>
          </a:prstGeom>
          <a:solidFill>
            <a:srgbClr val="6DB8C1"/>
          </a:soli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104450" y="3800875"/>
            <a:ext cx="1040400" cy="899700"/>
          </a:xfrm>
          <a:prstGeom prst="triangle">
            <a:avLst>
              <a:gd fmla="val 50000" name="adj"/>
            </a:avLst>
          </a:prstGeom>
          <a:solidFill>
            <a:srgbClr val="F0B07B"/>
          </a:solidFill>
          <a:ln>
            <a:noFill/>
          </a:ln>
          <a:effectLst>
            <a:outerShdw blurRad="128588" rotWithShape="0" algn="bl" dir="5400000" dist="19050">
              <a:srgbClr val="000000">
                <a:alpha val="2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3" name="Google Shape;21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llustration &amp; Logo">
  <p:cSld name="BLANK_1_1">
    <p:bg>
      <p:bgPr>
        <a:solidFill>
          <a:srgbClr val="3D3F5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4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4"/>
          <p:cNvSpPr txBox="1"/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44"/>
          <p:cNvSpPr txBox="1"/>
          <p:nvPr>
            <p:ph idx="1" type="subTitle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ackback_Logo_Horizontal_Color_Reversed.png" id="220" name="Google Shape;2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04" y="238407"/>
            <a:ext cx="1771174" cy="5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Illustration">
  <p:cSld name="BLANK_1_1_2">
    <p:bg>
      <p:bgPr>
        <a:solidFill>
          <a:srgbClr val="3D3F5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5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/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45"/>
          <p:cNvSpPr txBox="1"/>
          <p:nvPr>
            <p:ph idx="1" type="subTitle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BLANK_1_1_1_1">
    <p:bg>
      <p:bgPr>
        <a:solidFill>
          <a:srgbClr val="697583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6" title="Decorative Illustratio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211" y="340275"/>
            <a:ext cx="8546867" cy="47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/>
          <p:nvPr>
            <p:ph type="title"/>
          </p:nvPr>
        </p:nvSpPr>
        <p:spPr>
          <a:xfrm>
            <a:off x="888888" y="782225"/>
            <a:ext cx="72495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46"/>
          <p:cNvSpPr txBox="1"/>
          <p:nvPr>
            <p:ph idx="1" type="body"/>
          </p:nvPr>
        </p:nvSpPr>
        <p:spPr>
          <a:xfrm>
            <a:off x="888800" y="1527800"/>
            <a:ext cx="7249500" cy="24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D3F5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/ subtitle">
  <p:cSld name="BLANK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-856700" y="667925"/>
            <a:ext cx="4121100" cy="4121100"/>
          </a:xfrm>
          <a:prstGeom prst="ellipse">
            <a:avLst/>
          </a:prstGeom>
          <a:solidFill>
            <a:srgbClr val="F3F3F3">
              <a:alpha val="7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80950" y="1767300"/>
            <a:ext cx="7982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580950" y="2541600"/>
            <a:ext cx="79821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4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/ 3 columns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2746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32883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3" type="body"/>
          </p:nvPr>
        </p:nvSpPr>
        <p:spPr>
          <a:xfrm>
            <a:off x="6302000" y="2257850"/>
            <a:ext cx="2567400" cy="27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/ image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1136950"/>
            <a:ext cx="2808000" cy="3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2800"/>
              <a:buFont typeface="Open Sans"/>
              <a:buNone/>
              <a:defRPr b="1" i="0" sz="2800" u="none" cap="none" strike="noStrike">
                <a:solidFill>
                  <a:srgbClr val="424B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B53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hyperlink" Target="mailto:help@packback.co" TargetMode="External"/><Relationship Id="rId8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44.png"/><Relationship Id="rId5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idx="1" type="body"/>
          </p:nvPr>
        </p:nvSpPr>
        <p:spPr>
          <a:xfrm>
            <a:off x="311700" y="1192700"/>
            <a:ext cx="34590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/>
              <a:t>Packback’s AI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1600"/>
              <a:t>Packback’s AI “flags” posts that may be violating community guidelines.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</a:pPr>
            <a:r>
              <a:rPr lang="en" sz="1600"/>
              <a:t>Posts are then reviewed by Packback moderators.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lang="en" sz="1600"/>
              <a:t>Offending posts are </a:t>
            </a:r>
            <a:r>
              <a:rPr b="1" lang="en" sz="1600"/>
              <a:t>moderated</a:t>
            </a:r>
            <a:r>
              <a:rPr lang="en" sz="1600"/>
              <a:t> and no longer count for credit </a:t>
            </a:r>
            <a:r>
              <a:rPr b="1" lang="en" sz="1600"/>
              <a:t>until they are re-published</a:t>
            </a:r>
            <a:r>
              <a:rPr lang="en" sz="1600"/>
              <a:t>.</a:t>
            </a:r>
            <a:endParaRPr sz="1600"/>
          </a:p>
        </p:txBody>
      </p:sp>
      <p:sp>
        <p:nvSpPr>
          <p:cNvPr id="312" name="Google Shape;312;p5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Posts on Packback are reviewed by AI</a:t>
            </a:r>
            <a:endParaRPr sz="2600"/>
          </a:p>
        </p:txBody>
      </p:sp>
      <p:sp>
        <p:nvSpPr>
          <p:cNvPr descr="Plagiarism&#10;Closed-Ended Questions (e.g. &quot;What is the definition of mitosis?&quot;)&#10;Class Logistics Posts (e.g. &quot;When is the next test&quot;?)&#10;Low effort/Low detail posts" id="313" name="Google Shape;313;p56" title="Packback's AI auto-flags for:"/>
          <p:cNvSpPr/>
          <p:nvPr/>
        </p:nvSpPr>
        <p:spPr>
          <a:xfrm>
            <a:off x="3923100" y="1240325"/>
            <a:ext cx="4870200" cy="28728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274300" spcFirstLastPara="1" rIns="6400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Packback’s AI flags for:</a:t>
            </a:r>
            <a:endParaRPr b="1" i="0" sz="20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Plagiarism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Closed Ended Questions</a:t>
            </a:r>
            <a:r>
              <a:rPr b="0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(e.g. “What is the definition of mitosis?”)</a:t>
            </a:r>
            <a:endParaRPr b="0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Class Logistics Posts</a:t>
            </a:r>
            <a:r>
              <a:rPr b="0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(e.g. “When is the next test?”)</a:t>
            </a:r>
            <a:endParaRPr b="0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24B53"/>
              </a:buClr>
              <a:buSzPts val="1600"/>
              <a:buFont typeface="Arial"/>
              <a:buChar char="●"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Low Effort/Low Detail Posts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6"/>
          <p:cNvSpPr/>
          <p:nvPr/>
        </p:nvSpPr>
        <p:spPr>
          <a:xfrm>
            <a:off x="7829277" y="801478"/>
            <a:ext cx="1085400" cy="108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56" title="Robot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2850" y="900014"/>
            <a:ext cx="876600" cy="8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6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What happens if your post is moderated?</a:t>
            </a:r>
            <a:endParaRPr sz="2600"/>
          </a:p>
        </p:txBody>
      </p:sp>
      <p:sp>
        <p:nvSpPr>
          <p:cNvPr id="322" name="Google Shape;322;p57"/>
          <p:cNvSpPr txBox="1"/>
          <p:nvPr>
            <p:ph idx="1" type="body"/>
          </p:nvPr>
        </p:nvSpPr>
        <p:spPr>
          <a:xfrm>
            <a:off x="357025" y="2024450"/>
            <a:ext cx="23961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Post is “Flagged”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If your post is “Flagged”, you have </a:t>
            </a:r>
            <a:r>
              <a:rPr b="1" lang="en" sz="1400" u="sng">
                <a:solidFill>
                  <a:srgbClr val="697583"/>
                </a:solidFill>
              </a:rPr>
              <a:t>not</a:t>
            </a:r>
            <a:r>
              <a:rPr b="1" lang="en" sz="1400">
                <a:solidFill>
                  <a:srgbClr val="697583"/>
                </a:solidFill>
              </a:rPr>
              <a:t> yet lost points! </a:t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At this time, your post is still published and </a:t>
            </a:r>
            <a:r>
              <a:rPr b="1" lang="en" sz="1400" u="sng">
                <a:solidFill>
                  <a:srgbClr val="697583"/>
                </a:solidFill>
              </a:rPr>
              <a:t>still counts for credit</a:t>
            </a:r>
            <a:r>
              <a:rPr b="1" lang="en" sz="1400">
                <a:solidFill>
                  <a:srgbClr val="697583"/>
                </a:solidFill>
              </a:rPr>
              <a:t>.</a:t>
            </a:r>
            <a:endParaRPr sz="1400">
              <a:solidFill>
                <a:srgbClr val="697583"/>
              </a:solidFill>
            </a:endParaRPr>
          </a:p>
        </p:txBody>
      </p:sp>
      <p:sp>
        <p:nvSpPr>
          <p:cNvPr id="323" name="Google Shape;323;p57"/>
          <p:cNvSpPr txBox="1"/>
          <p:nvPr>
            <p:ph idx="2" type="body"/>
          </p:nvPr>
        </p:nvSpPr>
        <p:spPr>
          <a:xfrm>
            <a:off x="3321000" y="2024450"/>
            <a:ext cx="23961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Post is “Moderated”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If your post is moderated, it is unpublished and </a:t>
            </a:r>
            <a:r>
              <a:rPr b="1" lang="en" sz="1400" u="sng">
                <a:solidFill>
                  <a:srgbClr val="C7383D"/>
                </a:solidFill>
              </a:rPr>
              <a:t>no longer counts for credit</a:t>
            </a:r>
            <a:r>
              <a:rPr b="1" lang="en" sz="1400"/>
              <a:t>.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If your post is “Moderated”, you receive an email notifying you.</a:t>
            </a:r>
            <a:endParaRPr sz="1400">
              <a:solidFill>
                <a:srgbClr val="697583"/>
              </a:solidFill>
            </a:endParaRPr>
          </a:p>
        </p:txBody>
      </p:sp>
      <p:sp>
        <p:nvSpPr>
          <p:cNvPr id="324" name="Google Shape;324;p57"/>
          <p:cNvSpPr txBox="1"/>
          <p:nvPr>
            <p:ph idx="3" type="body"/>
          </p:nvPr>
        </p:nvSpPr>
        <p:spPr>
          <a:xfrm>
            <a:off x="6252000" y="2024450"/>
            <a:ext cx="26193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Post is “Republished”</a:t>
            </a:r>
            <a:endParaRPr b="1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From the email, you can “edit &amp; re-publish” the post.</a:t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697583"/>
                </a:solidFill>
              </a:rPr>
              <a:t>Doing so will </a:t>
            </a:r>
            <a:r>
              <a:rPr b="1" lang="en" sz="1400" u="sng">
                <a:solidFill>
                  <a:srgbClr val="2E7E94"/>
                </a:solidFill>
              </a:rPr>
              <a:t>earn back your points</a:t>
            </a:r>
            <a:r>
              <a:rPr b="1" lang="en" sz="1400">
                <a:solidFill>
                  <a:srgbClr val="697583"/>
                </a:solidFill>
              </a:rPr>
              <a:t> for the post without penalty, so long as you edit before grades are entered.</a:t>
            </a:r>
            <a:endParaRPr b="1" sz="1400">
              <a:solidFill>
                <a:srgbClr val="6975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25" name="Google Shape;325;p57" title="Flag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748" y="1129238"/>
            <a:ext cx="731520" cy="71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7" title="Email Illustrati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7744" y="1096449"/>
            <a:ext cx="731520" cy="71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7" title="Post Illustration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6024" y="1097547"/>
            <a:ext cx="731520" cy="70713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7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/>
          <p:nvPr>
            <p:ph type="title"/>
          </p:nvPr>
        </p:nvSpPr>
        <p:spPr>
          <a:xfrm>
            <a:off x="311700" y="292625"/>
            <a:ext cx="40452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Track your participation</a:t>
            </a:r>
            <a:endParaRPr sz="2600"/>
          </a:p>
        </p:txBody>
      </p:sp>
      <p:sp>
        <p:nvSpPr>
          <p:cNvPr id="334" name="Google Shape;334;p58"/>
          <p:cNvSpPr txBox="1"/>
          <p:nvPr>
            <p:ph idx="1" type="body"/>
          </p:nvPr>
        </p:nvSpPr>
        <p:spPr>
          <a:xfrm>
            <a:off x="265500" y="1534750"/>
            <a:ext cx="34713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/>
              <a:t>You can check your current participation by deadline period to make sure you’ve earned your full points for the week.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Note: If you have any moderated posts, you can track them here!</a:t>
            </a:r>
            <a:endParaRPr sz="1600"/>
          </a:p>
        </p:txBody>
      </p:sp>
      <p:pic>
        <p:nvPicPr>
          <p:cNvPr id="335" name="Google Shape;335;p58" title="Email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823" y="3078152"/>
            <a:ext cx="5282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8"/>
          <p:cNvSpPr/>
          <p:nvPr/>
        </p:nvSpPr>
        <p:spPr>
          <a:xfrm>
            <a:off x="4904350" y="1164125"/>
            <a:ext cx="4134000" cy="37353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Packback learner's profile. There are detailed stats on the learner's overall participation on Packback along with a &quot;Participation Report&quot; that shows the learner's participation broken up by deadline." id="337" name="Google Shape;337;p58" title="Learner Profile Screensho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5225" y="1289425"/>
            <a:ext cx="3908574" cy="3502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58"/>
          <p:cNvCxnSpPr>
            <a:stCxn id="339" idx="4"/>
          </p:cNvCxnSpPr>
          <p:nvPr/>
        </p:nvCxnSpPr>
        <p:spPr>
          <a:xfrm rot="5400000">
            <a:off x="6552448" y="2067140"/>
            <a:ext cx="1410300" cy="1704900"/>
          </a:xfrm>
          <a:prstGeom prst="curvedConnector2">
            <a:avLst/>
          </a:prstGeom>
          <a:noFill/>
          <a:ln cap="flat" cmpd="sng" w="38100">
            <a:solidFill>
              <a:srgbClr val="EC8D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0" name="Google Shape;340;p58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1550" y="-13190"/>
            <a:ext cx="2097000" cy="2223453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39" name="Google Shape;339;p58"/>
          <p:cNvSpPr/>
          <p:nvPr/>
        </p:nvSpPr>
        <p:spPr>
          <a:xfrm>
            <a:off x="7228498" y="1678940"/>
            <a:ext cx="1763100" cy="535500"/>
          </a:xfrm>
          <a:prstGeom prst="ellipse">
            <a:avLst/>
          </a:prstGeom>
          <a:noFill/>
          <a:ln cap="flat" cmpd="sng" w="28575">
            <a:solidFill>
              <a:srgbClr val="EC8D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8"/>
          <p:cNvSpPr/>
          <p:nvPr/>
        </p:nvSpPr>
        <p:spPr>
          <a:xfrm>
            <a:off x="7497700" y="748900"/>
            <a:ext cx="11553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8"/>
          <p:cNvSpPr txBox="1"/>
          <p:nvPr/>
        </p:nvSpPr>
        <p:spPr>
          <a:xfrm>
            <a:off x="7316959" y="701148"/>
            <a:ext cx="1516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2E7E94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b="1" i="0" sz="1400" u="none" cap="none" strike="noStrike">
              <a:solidFill>
                <a:srgbClr val="2E7E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8"/>
          <p:cNvSpPr/>
          <p:nvPr/>
        </p:nvSpPr>
        <p:spPr>
          <a:xfrm>
            <a:off x="5745100" y="1853825"/>
            <a:ext cx="1155300" cy="266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8"/>
          <p:cNvSpPr txBox="1"/>
          <p:nvPr/>
        </p:nvSpPr>
        <p:spPr>
          <a:xfrm>
            <a:off x="5647159" y="1799126"/>
            <a:ext cx="1516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2E7E94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b="1" i="0" sz="1400" u="none" cap="none" strike="noStrike">
              <a:solidFill>
                <a:srgbClr val="2E7E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 txBox="1"/>
          <p:nvPr>
            <p:ph type="title"/>
          </p:nvPr>
        </p:nvSpPr>
        <p:spPr>
          <a:xfrm>
            <a:off x="341750" y="292625"/>
            <a:ext cx="42999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lang="en" sz="2600"/>
              <a:t>You are responsible for your gradebook sync!</a:t>
            </a:r>
            <a:endParaRPr b="0" sz="2600"/>
          </a:p>
        </p:txBody>
      </p:sp>
      <p:sp>
        <p:nvSpPr>
          <p:cNvPr id="351" name="Google Shape;351;p59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9"/>
          <p:cNvSpPr/>
          <p:nvPr/>
        </p:nvSpPr>
        <p:spPr>
          <a:xfrm>
            <a:off x="4772425" y="263100"/>
            <a:ext cx="4134000" cy="45549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3063" y="3894278"/>
            <a:ext cx="1031827" cy="7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443" y="2860397"/>
            <a:ext cx="1075077" cy="72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3514" y="1840925"/>
            <a:ext cx="1155399" cy="79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1455" y="928559"/>
            <a:ext cx="1007112" cy="75997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 txBox="1"/>
          <p:nvPr/>
        </p:nvSpPr>
        <p:spPr>
          <a:xfrm>
            <a:off x="1342175" y="1654000"/>
            <a:ext cx="18408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C8D82"/>
                </a:solidFill>
              </a:rPr>
              <a:t>1. </a:t>
            </a:r>
            <a:r>
              <a:rPr b="1" i="0" lang="en" sz="1400" u="none" cap="none" strike="noStrike">
                <a:solidFill>
                  <a:srgbClr val="EC8D82"/>
                </a:solidFill>
                <a:latin typeface="Arial"/>
                <a:ea typeface="Arial"/>
                <a:cs typeface="Arial"/>
                <a:sym typeface="Arial"/>
              </a:rPr>
              <a:t>GO HERE!</a:t>
            </a:r>
            <a:endParaRPr b="1" i="0" sz="1400" u="none" cap="none" strike="noStrike">
              <a:solidFill>
                <a:srgbClr val="EC8D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9"/>
          <p:cNvSpPr txBox="1"/>
          <p:nvPr/>
        </p:nvSpPr>
        <p:spPr>
          <a:xfrm>
            <a:off x="1405813" y="2102513"/>
            <a:ext cx="15168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EC8D82"/>
                </a:solidFill>
              </a:rPr>
              <a:t>2. </a:t>
            </a:r>
            <a:r>
              <a:rPr b="1" i="0" lang="en" sz="1400" u="none" cap="none" strike="noStrike">
                <a:solidFill>
                  <a:srgbClr val="EC8D82"/>
                </a:solidFill>
                <a:latin typeface="Arial"/>
                <a:ea typeface="Arial"/>
                <a:cs typeface="Arial"/>
                <a:sym typeface="Arial"/>
              </a:rPr>
              <a:t>THEN HERE!</a:t>
            </a:r>
            <a:endParaRPr b="1" i="0" sz="1400" u="none" cap="none" strike="noStrike">
              <a:solidFill>
                <a:srgbClr val="EC8D8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9"/>
          <p:cNvSpPr txBox="1"/>
          <p:nvPr/>
        </p:nvSpPr>
        <p:spPr>
          <a:xfrm>
            <a:off x="6059625" y="1031500"/>
            <a:ext cx="2295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050" u="none" cap="none" strike="noStrike">
                <a:solidFill>
                  <a:srgbClr val="697583"/>
                </a:solidFill>
                <a:latin typeface="Open Sans"/>
                <a:ea typeface="Open Sans"/>
                <a:cs typeface="Open Sans"/>
                <a:sym typeface="Open Sans"/>
              </a:rPr>
              <a:t>Your grade has successfully synced! No further action required.</a:t>
            </a:r>
            <a:endParaRPr b="1" i="0" sz="1050" u="none" cap="none" strike="noStrike">
              <a:solidFill>
                <a:srgbClr val="6975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59"/>
          <p:cNvSpPr txBox="1"/>
          <p:nvPr/>
        </p:nvSpPr>
        <p:spPr>
          <a:xfrm>
            <a:off x="6059625" y="1853725"/>
            <a:ext cx="22950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050" u="none" cap="none" strike="noStrike">
                <a:solidFill>
                  <a:srgbClr val="697583"/>
                </a:solidFill>
                <a:latin typeface="Open Sans"/>
                <a:ea typeface="Open Sans"/>
                <a:cs typeface="Open Sans"/>
                <a:sym typeface="Open Sans"/>
              </a:rPr>
              <a:t>You have not yet synced your gradebook. Please click the correlating assignment in your LMS</a:t>
            </a:r>
            <a:endParaRPr b="1" i="0" sz="1050" u="none" cap="none" strike="noStrike">
              <a:solidFill>
                <a:srgbClr val="6975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59"/>
          <p:cNvSpPr txBox="1"/>
          <p:nvPr/>
        </p:nvSpPr>
        <p:spPr>
          <a:xfrm>
            <a:off x="6059625" y="2860400"/>
            <a:ext cx="2295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050" u="none" cap="none" strike="noStrike">
                <a:solidFill>
                  <a:srgbClr val="697583"/>
                </a:solidFill>
                <a:latin typeface="Open Sans"/>
                <a:ea typeface="Open Sans"/>
                <a:cs typeface="Open Sans"/>
                <a:sym typeface="Open Sans"/>
              </a:rPr>
              <a:t>Your grade has successfully synced! It will update when the next deadline falls.</a:t>
            </a:r>
            <a:endParaRPr b="1" i="0" sz="1050" u="none" cap="none" strike="noStrike">
              <a:solidFill>
                <a:srgbClr val="6975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59"/>
          <p:cNvSpPr txBox="1"/>
          <p:nvPr/>
        </p:nvSpPr>
        <p:spPr>
          <a:xfrm>
            <a:off x="6059625" y="4039900"/>
            <a:ext cx="22950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050" u="none" cap="none" strike="noStrike">
                <a:solidFill>
                  <a:srgbClr val="697583"/>
                </a:solidFill>
                <a:latin typeface="Open Sans"/>
                <a:ea typeface="Open Sans"/>
                <a:cs typeface="Open Sans"/>
                <a:sym typeface="Open Sans"/>
              </a:rPr>
              <a:t>Email </a:t>
            </a:r>
            <a:r>
              <a:rPr b="1" i="0" lang="en" sz="105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help@packback.co</a:t>
            </a:r>
            <a:r>
              <a:rPr b="1" i="0" lang="en" sz="1050" u="none" cap="none" strike="noStrike">
                <a:solidFill>
                  <a:srgbClr val="697583"/>
                </a:solidFill>
                <a:latin typeface="Open Sans"/>
                <a:ea typeface="Open Sans"/>
                <a:cs typeface="Open Sans"/>
                <a:sym typeface="Open Sans"/>
              </a:rPr>
              <a:t> for assistance</a:t>
            </a:r>
            <a:endParaRPr b="1" i="0" sz="1050" u="none" cap="none" strike="noStrike">
              <a:solidFill>
                <a:srgbClr val="6975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9"/>
          <p:cNvSpPr txBox="1"/>
          <p:nvPr>
            <p:ph type="title"/>
          </p:nvPr>
        </p:nvSpPr>
        <p:spPr>
          <a:xfrm>
            <a:off x="4876275" y="255325"/>
            <a:ext cx="42285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400"/>
              </a:spcAft>
              <a:buSzPts val="1100"/>
              <a:buNone/>
            </a:pPr>
            <a:r>
              <a:rPr lang="en" sz="1200">
                <a:solidFill>
                  <a:srgbClr val="697583"/>
                </a:solidFill>
              </a:rPr>
              <a:t>What do the “Grade Sync Status” symbols mean?</a:t>
            </a:r>
            <a:endParaRPr sz="2300">
              <a:solidFill>
                <a:srgbClr val="697583"/>
              </a:solidFill>
            </a:endParaRPr>
          </a:p>
        </p:txBody>
      </p:sp>
      <p:cxnSp>
        <p:nvCxnSpPr>
          <p:cNvPr id="364" name="Google Shape;364;p59"/>
          <p:cNvCxnSpPr>
            <a:stCxn id="356" idx="2"/>
          </p:cNvCxnSpPr>
          <p:nvPr/>
        </p:nvCxnSpPr>
        <p:spPr>
          <a:xfrm>
            <a:off x="5445011" y="1688530"/>
            <a:ext cx="290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59"/>
          <p:cNvCxnSpPr/>
          <p:nvPr/>
        </p:nvCxnSpPr>
        <p:spPr>
          <a:xfrm>
            <a:off x="5445012" y="2755330"/>
            <a:ext cx="290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59"/>
          <p:cNvCxnSpPr/>
          <p:nvPr/>
        </p:nvCxnSpPr>
        <p:spPr>
          <a:xfrm>
            <a:off x="5445012" y="3745930"/>
            <a:ext cx="290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7" name="Google Shape;367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8825" y="2653810"/>
            <a:ext cx="2097000" cy="2223453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368" name="Google Shape;368;p59"/>
          <p:cNvSpPr/>
          <p:nvPr/>
        </p:nvSpPr>
        <p:spPr>
          <a:xfrm>
            <a:off x="1325775" y="4402265"/>
            <a:ext cx="1763100" cy="393300"/>
          </a:xfrm>
          <a:prstGeom prst="ellipse">
            <a:avLst/>
          </a:prstGeom>
          <a:noFill/>
          <a:ln cap="flat" cmpd="sng" w="28575">
            <a:solidFill>
              <a:srgbClr val="EC8D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9"/>
          <p:cNvSpPr/>
          <p:nvPr/>
        </p:nvSpPr>
        <p:spPr>
          <a:xfrm>
            <a:off x="1594975" y="3415900"/>
            <a:ext cx="1155300" cy="30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9"/>
          <p:cNvSpPr txBox="1"/>
          <p:nvPr/>
        </p:nvSpPr>
        <p:spPr>
          <a:xfrm>
            <a:off x="1656209" y="3327701"/>
            <a:ext cx="15168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2E7E94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b="1" i="0" sz="1400" u="none" cap="none" strike="noStrike">
              <a:solidFill>
                <a:srgbClr val="2E7E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104" y="2150991"/>
            <a:ext cx="586200" cy="2726272"/>
          </a:xfrm>
          <a:prstGeom prst="rect">
            <a:avLst/>
          </a:prstGeom>
          <a:noFill/>
          <a:ln>
            <a:noFill/>
          </a:ln>
          <a:effectLst>
            <a:outerShdw blurRad="85725" rotWithShape="0" algn="bl">
              <a:srgbClr val="000000">
                <a:alpha val="49803"/>
              </a:srgbClr>
            </a:outerShdw>
          </a:effectLst>
        </p:spPr>
      </p:pic>
      <p:sp>
        <p:nvSpPr>
          <p:cNvPr id="372" name="Google Shape;372;p59"/>
          <p:cNvSpPr/>
          <p:nvPr/>
        </p:nvSpPr>
        <p:spPr>
          <a:xfrm>
            <a:off x="341750" y="2158625"/>
            <a:ext cx="492900" cy="478500"/>
          </a:xfrm>
          <a:prstGeom prst="ellipse">
            <a:avLst/>
          </a:prstGeom>
          <a:noFill/>
          <a:ln cap="flat" cmpd="sng" w="28575">
            <a:solidFill>
              <a:srgbClr val="EC8D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9"/>
          <p:cNvSpPr txBox="1"/>
          <p:nvPr/>
        </p:nvSpPr>
        <p:spPr>
          <a:xfrm>
            <a:off x="352175" y="12256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24B53"/>
                </a:solidFill>
              </a:rPr>
              <a:t>How do you check?</a:t>
            </a:r>
            <a:endParaRPr sz="1200"/>
          </a:p>
        </p:txBody>
      </p:sp>
      <p:cxnSp>
        <p:nvCxnSpPr>
          <p:cNvPr id="374" name="Google Shape;374;p59"/>
          <p:cNvCxnSpPr>
            <a:endCxn id="372" idx="0"/>
          </p:cNvCxnSpPr>
          <p:nvPr/>
        </p:nvCxnSpPr>
        <p:spPr>
          <a:xfrm flipH="1">
            <a:off x="588200" y="1868225"/>
            <a:ext cx="675300" cy="290400"/>
          </a:xfrm>
          <a:prstGeom prst="curvedConnector2">
            <a:avLst/>
          </a:prstGeom>
          <a:noFill/>
          <a:ln cap="flat" cmpd="sng" w="38100">
            <a:solidFill>
              <a:srgbClr val="EC8D8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5" name="Google Shape;375;p59"/>
          <p:cNvCxnSpPr>
            <a:stCxn id="358" idx="3"/>
            <a:endCxn id="368" idx="6"/>
          </p:cNvCxnSpPr>
          <p:nvPr/>
        </p:nvCxnSpPr>
        <p:spPr>
          <a:xfrm>
            <a:off x="2922613" y="2282663"/>
            <a:ext cx="166200" cy="2316300"/>
          </a:xfrm>
          <a:prstGeom prst="curvedConnector3">
            <a:avLst>
              <a:gd fmla="val 398142" name="adj1"/>
            </a:avLst>
          </a:prstGeom>
          <a:noFill/>
          <a:ln cap="flat" cmpd="sng" w="38100">
            <a:solidFill>
              <a:srgbClr val="EC8D8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How to send my Packback grade to the Canvas gradebook?</a:t>
            </a:r>
            <a:endParaRPr sz="1900"/>
          </a:p>
        </p:txBody>
      </p:sp>
      <p:sp>
        <p:nvSpPr>
          <p:cNvPr id="381" name="Google Shape;381;p60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24B53"/>
                </a:solidFill>
              </a:rPr>
              <a:t>Only access Packback via Canvas to activate the grade transfer process: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lang="en">
                <a:solidFill>
                  <a:srgbClr val="424B53"/>
                </a:solidFill>
              </a:rPr>
              <a:t>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Canvas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2.  Click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>
                <a:solidFill>
                  <a:srgbClr val="424B53"/>
                </a:solidFill>
              </a:rPr>
              <a:t>link for a Packback assignment you want to sync.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3.  Allow Packback to load so you see the     community feed. You may need to click “Load Packback in a new tab.”</a:t>
            </a:r>
            <a:endParaRPr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>
                <a:solidFill>
                  <a:srgbClr val="424B53"/>
                </a:solidFill>
              </a:rPr>
              <a:t>For your grade to transfer from Packback to Canvas you must do this for each assignment. You can still activate the assignment if the deadline is passed. 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0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0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i="0" sz="18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</a:t>
            </a:r>
            <a:r>
              <a:rPr lang="en">
                <a:solidFill>
                  <a:srgbClr val="424B53"/>
                </a:solidFill>
              </a:rPr>
              <a:t>issues getting your grade to transfer to Canvas,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0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60"/>
          <p:cNvPicPr preferRelativeResize="0"/>
          <p:nvPr/>
        </p:nvPicPr>
        <p:blipFill rotWithShape="1">
          <a:blip r:embed="rId3">
            <a:alphaModFix/>
          </a:blip>
          <a:srcRect b="0" l="16740" r="15041" t="0"/>
          <a:stretch/>
        </p:blipFill>
        <p:spPr>
          <a:xfrm>
            <a:off x="227925" y="1045850"/>
            <a:ext cx="733200" cy="716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6" name="Google Shape;386;p60"/>
          <p:cNvPicPr preferRelativeResize="0"/>
          <p:nvPr/>
        </p:nvPicPr>
        <p:blipFill rotWithShape="1">
          <a:blip r:embed="rId4">
            <a:alphaModFix/>
          </a:blip>
          <a:srcRect b="0" l="0" r="27667" t="0"/>
          <a:stretch/>
        </p:blipFill>
        <p:spPr>
          <a:xfrm>
            <a:off x="5442973" y="1513100"/>
            <a:ext cx="3244900" cy="11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/>
          <p:nvPr>
            <p:ph type="title"/>
          </p:nvPr>
        </p:nvSpPr>
        <p:spPr>
          <a:xfrm>
            <a:off x="311700" y="292625"/>
            <a:ext cx="86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How to send my Packback grade to the Blackboard gradebook?</a:t>
            </a:r>
            <a:endParaRPr sz="1900"/>
          </a:p>
        </p:txBody>
      </p:sp>
      <p:sp>
        <p:nvSpPr>
          <p:cNvPr id="392" name="Google Shape;392;p61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24B53"/>
                </a:solidFill>
              </a:rPr>
              <a:t>Only access Packback via Blackboard to activate the grade transfer process: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lang="en">
                <a:solidFill>
                  <a:srgbClr val="424B53"/>
                </a:solidFill>
              </a:rPr>
              <a:t>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</a:t>
            </a:r>
            <a:r>
              <a:rPr lang="en">
                <a:solidFill>
                  <a:srgbClr val="424B53"/>
                </a:solidFill>
              </a:rPr>
              <a:t>Blackboard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2.  Click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>
                <a:solidFill>
                  <a:srgbClr val="424B53"/>
                </a:solidFill>
              </a:rPr>
              <a:t>link for a Packback assignment you want to sync.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3.  Allow Packback to load so you see the     community feed. </a:t>
            </a:r>
            <a:endParaRPr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>
                <a:solidFill>
                  <a:srgbClr val="424B53"/>
                </a:solidFill>
              </a:rPr>
              <a:t>For your grade to transfer from Packback to Blackboard you must do this for each assignment. You can still activate the assignment if the deadline is passed. 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1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i="0" sz="18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</a:t>
            </a:r>
            <a:r>
              <a:rPr lang="en">
                <a:solidFill>
                  <a:srgbClr val="424B53"/>
                </a:solidFill>
              </a:rPr>
              <a:t>issues getting your grade to transfer to Blackboard,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61"/>
          <p:cNvPicPr preferRelativeResize="0"/>
          <p:nvPr/>
        </p:nvPicPr>
        <p:blipFill rotWithShape="1">
          <a:blip r:embed="rId3">
            <a:alphaModFix/>
          </a:blip>
          <a:srcRect b="-11485" l="-11485" r="-11485" t="-11485"/>
          <a:stretch/>
        </p:blipFill>
        <p:spPr>
          <a:xfrm>
            <a:off x="205400" y="1022175"/>
            <a:ext cx="759900" cy="75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97" name="Google Shape;39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133" y="1301025"/>
            <a:ext cx="1060579" cy="14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How to send my Packback grade to the D2L/Brightspace gradebook?</a:t>
            </a:r>
            <a:endParaRPr sz="1900"/>
          </a:p>
        </p:txBody>
      </p:sp>
      <p:sp>
        <p:nvSpPr>
          <p:cNvPr id="403" name="Google Shape;403;p62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24B53"/>
                </a:solidFill>
              </a:rPr>
              <a:t>Only access Packback via D2L/Brightspace to activate the grade transfer process: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lang="en">
                <a:solidFill>
                  <a:srgbClr val="424B53"/>
                </a:solidFill>
              </a:rPr>
              <a:t>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</a:t>
            </a:r>
            <a:r>
              <a:rPr lang="en">
                <a:solidFill>
                  <a:srgbClr val="424B53"/>
                </a:solidFill>
              </a:rPr>
              <a:t>D2L Brightspace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2.  Click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>
                <a:solidFill>
                  <a:srgbClr val="424B53"/>
                </a:solidFill>
              </a:rPr>
              <a:t>link for a Packback assignment.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3.  Allow Packback to load so you see the     community feed. </a:t>
            </a:r>
            <a:endParaRPr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>
                <a:solidFill>
                  <a:srgbClr val="424B53"/>
                </a:solidFill>
              </a:rPr>
              <a:t>For your grade to transfer from Packback to D2L/Brightspace you must do this for each assignment. You can still activate the assignment if the deadline is passed. 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2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2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i="0" sz="18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</a:t>
            </a:r>
            <a:r>
              <a:rPr lang="en">
                <a:solidFill>
                  <a:srgbClr val="424B53"/>
                </a:solidFill>
              </a:rPr>
              <a:t>issues getting your grade to transfer to D2L/Brightspace,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2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62"/>
          <p:cNvPicPr preferRelativeResize="0"/>
          <p:nvPr/>
        </p:nvPicPr>
        <p:blipFill rotWithShape="1">
          <a:blip r:embed="rId3">
            <a:alphaModFix/>
          </a:blip>
          <a:srcRect b="0" l="16740" r="15041" t="0"/>
          <a:stretch/>
        </p:blipFill>
        <p:spPr>
          <a:xfrm>
            <a:off x="207350" y="1054275"/>
            <a:ext cx="733200" cy="7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8" name="Google Shape;408;p62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75" y="1015700"/>
            <a:ext cx="776700" cy="776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0" name="Google Shape;410;p62"/>
          <p:cNvPicPr preferRelativeResize="0"/>
          <p:nvPr/>
        </p:nvPicPr>
        <p:blipFill rotWithShape="1">
          <a:blip r:embed="rId5">
            <a:alphaModFix/>
          </a:blip>
          <a:srcRect b="19002" l="0" r="0" t="0"/>
          <a:stretch/>
        </p:blipFill>
        <p:spPr>
          <a:xfrm>
            <a:off x="5580475" y="1266175"/>
            <a:ext cx="3017999" cy="13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 txBox="1"/>
          <p:nvPr>
            <p:ph type="title"/>
          </p:nvPr>
        </p:nvSpPr>
        <p:spPr>
          <a:xfrm>
            <a:off x="311700" y="292625"/>
            <a:ext cx="86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100"/>
              <a:t>How to send my Packback grade to the Moodle gradebook?</a:t>
            </a:r>
            <a:endParaRPr sz="2100"/>
          </a:p>
        </p:txBody>
      </p:sp>
      <p:sp>
        <p:nvSpPr>
          <p:cNvPr id="416" name="Google Shape;416;p63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24B53"/>
                </a:solidFill>
              </a:rPr>
              <a:t>Only access Packback via Moodle to activate the grade transfer process: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lang="en">
                <a:solidFill>
                  <a:srgbClr val="424B53"/>
                </a:solidFill>
              </a:rPr>
              <a:t>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</a:t>
            </a:r>
            <a:r>
              <a:rPr lang="en">
                <a:solidFill>
                  <a:srgbClr val="424B53"/>
                </a:solidFill>
              </a:rPr>
              <a:t>Moodle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2.  Click 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>
                <a:solidFill>
                  <a:srgbClr val="424B53"/>
                </a:solidFill>
              </a:rPr>
              <a:t>link for a Packback assignment you want to sync.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 3.  Allow Packback to load so you see the     community feed. </a:t>
            </a:r>
            <a:endParaRPr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>
                <a:solidFill>
                  <a:srgbClr val="424B53"/>
                </a:solidFill>
              </a:rPr>
              <a:t>For your grade to transfer from Packback to Moodle you must do this for each assignment. You can still activate the assignment if the deadline is passed. 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3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3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i="0" sz="2000" u="none" cap="none" strike="noStrike">
              <a:solidFill>
                <a:srgbClr val="424B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</a:t>
            </a:r>
            <a:r>
              <a:rPr lang="en" sz="1600">
                <a:solidFill>
                  <a:srgbClr val="424B53"/>
                </a:solidFill>
              </a:rPr>
              <a:t>issues getting your grade to transfer to Moodle,</a:t>
            </a:r>
            <a:r>
              <a:rPr b="0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please email help@packback.co</a:t>
            </a:r>
            <a:endParaRPr b="0" i="1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3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88" y="958725"/>
            <a:ext cx="890626" cy="89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How to send my Packback grade to the Sakai gradebook?</a:t>
            </a:r>
            <a:endParaRPr sz="1900"/>
          </a:p>
        </p:txBody>
      </p:sp>
      <p:sp>
        <p:nvSpPr>
          <p:cNvPr id="426" name="Google Shape;426;p64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424B53"/>
                </a:solidFill>
              </a:rPr>
              <a:t>Only access Packback via Sakai to activate the grade transfer process:</a:t>
            </a:r>
            <a:endParaRPr b="0" i="0" sz="1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Go to our Sakai site </a:t>
            </a:r>
            <a:endParaRPr sz="1200">
              <a:solidFill>
                <a:srgbClr val="222222"/>
              </a:solidFill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Click on "Assignments"</a:t>
            </a:r>
            <a:endParaRPr sz="1200">
              <a:solidFill>
                <a:srgbClr val="222222"/>
              </a:solidFill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Select which packback assignment you would like to sync</a:t>
            </a:r>
            <a:endParaRPr sz="1200">
              <a:solidFill>
                <a:srgbClr val="222222"/>
              </a:solidFill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Click on "Go to External Tool"</a:t>
            </a:r>
            <a:endParaRPr sz="1200">
              <a:solidFill>
                <a:srgbClr val="222222"/>
              </a:solidFill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Click on "Launch External Tool in New Window"</a:t>
            </a:r>
            <a:endParaRPr sz="1200">
              <a:solidFill>
                <a:srgbClr val="222222"/>
              </a:solidFill>
            </a:endParaRPr>
          </a:p>
          <a:p>
            <a:pPr indent="-3048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AutoNum type="arabicPeriod"/>
            </a:pPr>
            <a:r>
              <a:rPr lang="en" sz="1200">
                <a:solidFill>
                  <a:srgbClr val="222222"/>
                </a:solidFill>
              </a:rPr>
              <a:t>Allow Packback to load so you see the community feed. Login if you need to.</a:t>
            </a:r>
            <a:endParaRPr b="0" i="0" sz="13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sz="1300">
                <a:solidFill>
                  <a:srgbClr val="424B53"/>
                </a:solidFill>
              </a:rPr>
              <a:t>For your grade to transfer from Packback to Sakai you must do this for each assignment. You can still activate the assignment if the deadline is passed. </a:t>
            </a:r>
            <a:endParaRPr b="1" i="1" sz="13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4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4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i="0" sz="18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</a:t>
            </a:r>
            <a:r>
              <a:rPr lang="en">
                <a:solidFill>
                  <a:srgbClr val="424B53"/>
                </a:solidFill>
              </a:rPr>
              <a:t>issues getting your grade to transfer to Sakai,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4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64"/>
          <p:cNvPicPr preferRelativeResize="0"/>
          <p:nvPr/>
        </p:nvPicPr>
        <p:blipFill rotWithShape="1">
          <a:blip r:embed="rId3">
            <a:alphaModFix/>
          </a:blip>
          <a:srcRect b="0" l="16740" r="15041" t="0"/>
          <a:stretch/>
        </p:blipFill>
        <p:spPr>
          <a:xfrm>
            <a:off x="207350" y="1054275"/>
            <a:ext cx="733200" cy="7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1" name="Google Shape;431;p64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64"/>
          <p:cNvPicPr preferRelativeResize="0"/>
          <p:nvPr/>
        </p:nvPicPr>
        <p:blipFill rotWithShape="1">
          <a:blip r:embed="rId4">
            <a:alphaModFix/>
          </a:blip>
          <a:srcRect b="-34152" l="-9130" r="-9142" t="-34169"/>
          <a:stretch/>
        </p:blipFill>
        <p:spPr>
          <a:xfrm>
            <a:off x="145025" y="975125"/>
            <a:ext cx="867225" cy="8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4"/>
          <p:cNvPicPr preferRelativeResize="0"/>
          <p:nvPr/>
        </p:nvPicPr>
        <p:blipFill rotWithShape="1">
          <a:blip r:embed="rId5">
            <a:alphaModFix/>
          </a:blip>
          <a:srcRect b="0" l="0" r="16261" t="53936"/>
          <a:stretch/>
        </p:blipFill>
        <p:spPr>
          <a:xfrm>
            <a:off x="5492525" y="1770675"/>
            <a:ext cx="3145800" cy="7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4"/>
          <p:cNvSpPr/>
          <p:nvPr/>
        </p:nvSpPr>
        <p:spPr>
          <a:xfrm>
            <a:off x="5528325" y="1998200"/>
            <a:ext cx="1198800" cy="421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5"/>
          <p:cNvSpPr txBox="1"/>
          <p:nvPr>
            <p:ph type="title"/>
          </p:nvPr>
        </p:nvSpPr>
        <p:spPr>
          <a:xfrm>
            <a:off x="1639800" y="1687500"/>
            <a:ext cx="58644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Getting started 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&amp; getting help</a:t>
            </a:r>
            <a:endParaRPr/>
          </a:p>
        </p:txBody>
      </p:sp>
      <p:sp>
        <p:nvSpPr>
          <p:cNvPr id="440" name="Google Shape;440;p65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8"/>
          <p:cNvSpPr txBox="1"/>
          <p:nvPr>
            <p:ph type="title"/>
          </p:nvPr>
        </p:nvSpPr>
        <p:spPr>
          <a:xfrm>
            <a:off x="460350" y="1056675"/>
            <a:ext cx="4812600" cy="2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Packback is an AI-supported online discussion platform for developing critical thinking, curiosity, and writing skills.</a:t>
            </a:r>
            <a:endParaRPr/>
          </a:p>
        </p:txBody>
      </p:sp>
      <p:sp>
        <p:nvSpPr>
          <p:cNvPr id="238" name="Google Shape;238;p48"/>
          <p:cNvSpPr txBox="1"/>
          <p:nvPr>
            <p:ph idx="2" type="title"/>
          </p:nvPr>
        </p:nvSpPr>
        <p:spPr>
          <a:xfrm>
            <a:off x="5725525" y="1086863"/>
            <a:ext cx="30279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Student Feedback</a:t>
            </a:r>
            <a:endParaRPr/>
          </a:p>
        </p:txBody>
      </p:sp>
      <p:sp>
        <p:nvSpPr>
          <p:cNvPr id="239" name="Google Shape;239;p48"/>
          <p:cNvSpPr txBox="1"/>
          <p:nvPr>
            <p:ph idx="1" type="subTitle"/>
          </p:nvPr>
        </p:nvSpPr>
        <p:spPr>
          <a:xfrm>
            <a:off x="5725525" y="1353445"/>
            <a:ext cx="3027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Spring 2019 Student Feedback Survey</a:t>
            </a:r>
            <a:endParaRPr/>
          </a:p>
        </p:txBody>
      </p:sp>
      <p:sp>
        <p:nvSpPr>
          <p:cNvPr id="240" name="Google Shape;240;p48"/>
          <p:cNvSpPr txBox="1"/>
          <p:nvPr>
            <p:ph idx="3" type="body"/>
          </p:nvPr>
        </p:nvSpPr>
        <p:spPr>
          <a:xfrm>
            <a:off x="5725525" y="1710849"/>
            <a:ext cx="28185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“</a:t>
            </a:r>
            <a:r>
              <a:rPr lang="en" sz="1500"/>
              <a:t>In past classes where Packback wasn’t used, I wasn’t all that interested in the material. I just did what I had to do to pass the class. I didn’t think I’d care about a GenEd ever before Packback.</a:t>
            </a:r>
            <a:r>
              <a:rPr lang="en"/>
              <a:t>”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Registering for Packback</a:t>
            </a:r>
            <a:endParaRPr sz="2600"/>
          </a:p>
        </p:txBody>
      </p:sp>
      <p:sp>
        <p:nvSpPr>
          <p:cNvPr id="446" name="Google Shape;446;p66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You will have received an invitation in your school email inbox.</a:t>
            </a:r>
            <a:r>
              <a:rPr b="1" i="0" lang="en" sz="22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in the email to checkout and finish registration.</a:t>
            </a:r>
            <a:b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Be sure to create an account with the </a:t>
            </a:r>
            <a:r>
              <a:rPr b="1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where you were sent the invitation!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Don’t see it? Check spam!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6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66" title="Email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01" y="1045714"/>
            <a:ext cx="731525" cy="7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66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392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Didn’t get an email?</a:t>
            </a:r>
            <a:endParaRPr b="1" i="0" sz="18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Sign up directly on Packback</a:t>
            </a:r>
            <a:b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Click “Join Community” button</a:t>
            </a:r>
            <a:b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●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Enter the “</a:t>
            </a:r>
            <a:r>
              <a:rPr b="1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Community Look-Up Key</a:t>
            </a: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” from our course syllabus 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Char char="○"/>
            </a:pPr>
            <a:r>
              <a:rPr b="0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b="0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need this key if you didn’t get the invite.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6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Open Sans"/>
                <a:ea typeface="Open Sans"/>
                <a:cs typeface="Open Sans"/>
                <a:sym typeface="Open Sans"/>
              </a:rPr>
              <a:t>Registering for Packback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67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Register via Canvas</a:t>
            </a:r>
            <a:endParaRPr b="1" i="0" sz="18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Canvas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Select the first Packback Assignment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on your screen to finish your registration.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Packback throughout the semester, please read their FAQ at help.packback.co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7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7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getting registered on Packback,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7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67"/>
          <p:cNvPicPr preferRelativeResize="0"/>
          <p:nvPr/>
        </p:nvPicPr>
        <p:blipFill rotWithShape="1">
          <a:blip r:embed="rId3">
            <a:alphaModFix/>
          </a:blip>
          <a:srcRect b="0" l="16740" r="15041" t="0"/>
          <a:stretch/>
        </p:blipFill>
        <p:spPr>
          <a:xfrm>
            <a:off x="207350" y="1054275"/>
            <a:ext cx="733200" cy="716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Open Sans"/>
                <a:ea typeface="Open Sans"/>
                <a:cs typeface="Open Sans"/>
                <a:sym typeface="Open Sans"/>
              </a:rPr>
              <a:t>Registering for Packback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68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Register via Blackboard</a:t>
            </a:r>
            <a:endParaRPr b="1" i="0" sz="18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Blackboard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Select the first Packback Assignment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on your screen to finish your registration.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Packback throughout the semester, please read their FAQ at help.packback.co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8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8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68"/>
          <p:cNvPicPr preferRelativeResize="0"/>
          <p:nvPr/>
        </p:nvPicPr>
        <p:blipFill rotWithShape="1">
          <a:blip r:embed="rId3">
            <a:alphaModFix/>
          </a:blip>
          <a:srcRect b="-12156" l="-12156" r="-12144" t="-12144"/>
          <a:stretch/>
        </p:blipFill>
        <p:spPr>
          <a:xfrm>
            <a:off x="205400" y="1022175"/>
            <a:ext cx="759900" cy="7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68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getting registered on Packback,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Open Sans"/>
                <a:ea typeface="Open Sans"/>
                <a:cs typeface="Open Sans"/>
                <a:sym typeface="Open Sans"/>
              </a:rPr>
              <a:t>Registering for Packback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69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Register via D2L/Brightspace</a:t>
            </a:r>
            <a:endParaRPr b="1" i="0" sz="18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D2L/Brightspace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Select the first Packback Assignment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on your screen to finish your registration.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Packback throughout the semester, please read their FAQ at help.packback.co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9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9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975" y="1015700"/>
            <a:ext cx="776700" cy="776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0" name="Google Shape;480;p69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getting registered on Packback,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Open Sans"/>
                <a:ea typeface="Open Sans"/>
                <a:cs typeface="Open Sans"/>
                <a:sym typeface="Open Sans"/>
              </a:rPr>
              <a:t>Registering for Packback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70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0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Register via Moodle</a:t>
            </a:r>
            <a:endParaRPr b="1" i="0" sz="20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Moodle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Select the first Packback Assignment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on your screen to finish your registration.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Packback throughout the semester, please read their FAQ at help.packback.co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0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0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70"/>
          <p:cNvPicPr preferRelativeResize="0"/>
          <p:nvPr/>
        </p:nvPicPr>
        <p:blipFill rotWithShape="1">
          <a:blip r:embed="rId3">
            <a:alphaModFix/>
          </a:blip>
          <a:srcRect b="-823" l="0" r="0" t="-823"/>
          <a:stretch/>
        </p:blipFill>
        <p:spPr>
          <a:xfrm>
            <a:off x="181136" y="965750"/>
            <a:ext cx="804375" cy="8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0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getting registered on Packback,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latin typeface="Open Sans"/>
                <a:ea typeface="Open Sans"/>
                <a:cs typeface="Open Sans"/>
                <a:sym typeface="Open Sans"/>
              </a:rPr>
              <a:t>Registering for Packback</a:t>
            </a:r>
            <a:endParaRPr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71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fmla="val 4267" name="adj"/>
            </a:avLst>
          </a:prstGeom>
          <a:solidFill>
            <a:srgbClr val="EE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457200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Register via </a:t>
            </a:r>
            <a:r>
              <a:rPr b="1" lang="en" sz="1800">
                <a:solidFill>
                  <a:srgbClr val="424B53"/>
                </a:solidFill>
              </a:rPr>
              <a:t>Sakai</a:t>
            </a:r>
            <a:endParaRPr b="1" i="0" sz="18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Go to your course on </a:t>
            </a:r>
            <a:r>
              <a:rPr lang="en">
                <a:solidFill>
                  <a:srgbClr val="424B53"/>
                </a:solidFill>
              </a:rPr>
              <a:t>Sakai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Select the first Packback Assignment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400"/>
              <a:buFont typeface="Arial"/>
              <a:buAutoNum type="arabicPeriod"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Follow the instructions on your screen to finish your registration.</a:t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Packback throughout the semester, please read their FAQ at help.packback.co</a:t>
            </a:r>
            <a:endParaRPr b="1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71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19050">
              <a:srgbClr val="000000">
                <a:alpha val="2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1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1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fmla="val 4267" name="adj"/>
            </a:avLst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42875" rotWithShape="0" algn="bl" dir="6000000" dist="19050">
              <a:srgbClr val="000000">
                <a:alpha val="2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1" i="0" sz="16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If you have any questions or concerns about getting registered on Packback, please email help@packback.co</a:t>
            </a:r>
            <a:endParaRPr b="0" i="1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71"/>
          <p:cNvPicPr preferRelativeResize="0"/>
          <p:nvPr/>
        </p:nvPicPr>
        <p:blipFill rotWithShape="1">
          <a:blip r:embed="rId3">
            <a:alphaModFix/>
          </a:blip>
          <a:srcRect b="-34152" l="-9130" r="-9142" t="-34169"/>
          <a:stretch/>
        </p:blipFill>
        <p:spPr>
          <a:xfrm>
            <a:off x="149713" y="970437"/>
            <a:ext cx="867225" cy="8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2"/>
          <p:cNvSpPr txBox="1"/>
          <p:nvPr>
            <p:ph type="title"/>
          </p:nvPr>
        </p:nvSpPr>
        <p:spPr>
          <a:xfrm>
            <a:off x="2145625" y="1354100"/>
            <a:ext cx="4852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Need Help?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Email </a:t>
            </a:r>
            <a:r>
              <a:rPr lang="en">
                <a:solidFill>
                  <a:srgbClr val="2E7E94"/>
                </a:solidFill>
              </a:rPr>
              <a:t>help@packback.co</a:t>
            </a:r>
            <a:endParaRPr>
              <a:solidFill>
                <a:srgbClr val="2E7E94"/>
              </a:solidFill>
            </a:endParaRPr>
          </a:p>
        </p:txBody>
      </p:sp>
      <p:sp>
        <p:nvSpPr>
          <p:cNvPr id="506" name="Google Shape;506;p72"/>
          <p:cNvSpPr txBox="1"/>
          <p:nvPr>
            <p:ph idx="1" type="subTitle"/>
          </p:nvPr>
        </p:nvSpPr>
        <p:spPr>
          <a:xfrm>
            <a:off x="1903500" y="2495800"/>
            <a:ext cx="52740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Packback’s support team is available 7 days a week, and will help you will </a:t>
            </a:r>
            <a:r>
              <a:rPr lang="en" u="sng"/>
              <a:t>all</a:t>
            </a:r>
            <a:r>
              <a:rPr lang="en"/>
              <a:t> technical issues.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</a:t>
            </a:r>
            <a:r>
              <a:rPr lang="en" u="sng"/>
              <a:t>NOT</a:t>
            </a:r>
            <a:r>
              <a:rPr lang="en"/>
              <a:t> email me with Packback issues; their team will be able to help faster!</a:t>
            </a:r>
            <a:endParaRPr/>
          </a:p>
        </p:txBody>
      </p:sp>
      <p:sp>
        <p:nvSpPr>
          <p:cNvPr id="507" name="Google Shape;507;p72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/>
          <p:nvPr>
            <p:ph type="title"/>
          </p:nvPr>
        </p:nvSpPr>
        <p:spPr>
          <a:xfrm>
            <a:off x="311700" y="445025"/>
            <a:ext cx="648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Critical questioning skills are </a:t>
            </a:r>
            <a:r>
              <a:rPr i="1" lang="en" sz="2600">
                <a:solidFill>
                  <a:srgbClr val="2475A1"/>
                </a:solidFill>
              </a:rPr>
              <a:t>essential</a:t>
            </a:r>
            <a:r>
              <a:rPr lang="en" sz="2600"/>
              <a:t> to college and post-grad life:</a:t>
            </a:r>
            <a:endParaRPr sz="2600"/>
          </a:p>
        </p:txBody>
      </p:sp>
      <p:sp>
        <p:nvSpPr>
          <p:cNvPr id="246" name="Google Shape;246;p49"/>
          <p:cNvSpPr txBox="1"/>
          <p:nvPr>
            <p:ph idx="1" type="body"/>
          </p:nvPr>
        </p:nvSpPr>
        <p:spPr>
          <a:xfrm>
            <a:off x="311700" y="1527475"/>
            <a:ext cx="57816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/>
              <a:t>In asking effective questions while interviewing to select the right job after graduation.</a:t>
            </a:r>
            <a:br>
              <a:rPr lang="en" sz="1600"/>
            </a:b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/>
              <a:t>In identifying opportunities for innovation, when starting a business, or working within a team.</a:t>
            </a:r>
            <a:br>
              <a:rPr lang="en" sz="1600"/>
            </a:b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/>
              <a:t>In learning new skills independently after graduation, to keep adapting to a changing world!</a:t>
            </a:r>
            <a:endParaRPr sz="1600"/>
          </a:p>
        </p:txBody>
      </p:sp>
      <p:pic>
        <p:nvPicPr>
          <p:cNvPr descr="Artboard 3.png" id="247" name="Google Shape;24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"/>
          <p:cNvSpPr txBox="1"/>
          <p:nvPr>
            <p:ph type="title"/>
          </p:nvPr>
        </p:nvSpPr>
        <p:spPr>
          <a:xfrm>
            <a:off x="311700" y="445025"/>
            <a:ext cx="7263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Our specific Packback course objectives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</p:txBody>
      </p:sp>
      <p:sp>
        <p:nvSpPr>
          <p:cNvPr id="253" name="Google Shape;253;p50"/>
          <p:cNvSpPr txBox="1"/>
          <p:nvPr>
            <p:ph idx="1" type="body"/>
          </p:nvPr>
        </p:nvSpPr>
        <p:spPr>
          <a:xfrm>
            <a:off x="311700" y="1152475"/>
            <a:ext cx="5199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600"/>
              <a:t>In this class we’re using Packback to: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7383D"/>
              </a:buClr>
              <a:buSzPts val="1600"/>
              <a:buChar char="●"/>
            </a:pPr>
            <a:r>
              <a:rPr b="1" lang="en" sz="1600">
                <a:solidFill>
                  <a:srgbClr val="C7383D"/>
                </a:solidFill>
              </a:rPr>
              <a:t>[Insert your specific course objectives for using Packback here]</a:t>
            </a:r>
            <a:endParaRPr b="1" sz="400">
              <a:solidFill>
                <a:srgbClr val="C7383D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7383D"/>
              </a:buClr>
              <a:buSzPts val="1600"/>
              <a:buChar char="●"/>
            </a:pPr>
            <a:r>
              <a:rPr b="1" lang="en" sz="1600">
                <a:solidFill>
                  <a:srgbClr val="C7383D"/>
                </a:solidFill>
              </a:rPr>
              <a:t>[Insert your specific course objectives for using Packback here]</a:t>
            </a:r>
            <a:endParaRPr b="1" sz="400">
              <a:solidFill>
                <a:srgbClr val="C7383D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7383D"/>
              </a:buClr>
              <a:buSzPts val="1600"/>
              <a:buChar char="●"/>
            </a:pPr>
            <a:r>
              <a:rPr b="1" lang="en" sz="1600">
                <a:solidFill>
                  <a:srgbClr val="C7383D"/>
                </a:solidFill>
              </a:rPr>
              <a:t>[Insert your specific course objectives for using Packback here]</a:t>
            </a:r>
            <a:endParaRPr b="1" sz="1600">
              <a:solidFill>
                <a:srgbClr val="C7383D"/>
              </a:solidFill>
            </a:endParaRPr>
          </a:p>
        </p:txBody>
      </p:sp>
      <p:pic>
        <p:nvPicPr>
          <p:cNvPr descr="Artboard 3.png" id="254" name="Google Shape;25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/>
          <p:nvPr/>
        </p:nvSpPr>
        <p:spPr>
          <a:xfrm>
            <a:off x="3359525" y="2090550"/>
            <a:ext cx="2403900" cy="2403900"/>
          </a:xfrm>
          <a:prstGeom prst="ellipse">
            <a:avLst/>
          </a:prstGeom>
          <a:solidFill>
            <a:srgbClr val="424B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How Packback discussion fits into this course</a:t>
            </a:r>
            <a:endParaRPr sz="2600"/>
          </a:p>
        </p:txBody>
      </p:sp>
      <p:sp>
        <p:nvSpPr>
          <p:cNvPr id="261" name="Google Shape;261;p51"/>
          <p:cNvSpPr/>
          <p:nvPr/>
        </p:nvSpPr>
        <p:spPr>
          <a:xfrm>
            <a:off x="-122150" y="1129825"/>
            <a:ext cx="3099900" cy="1587300"/>
          </a:xfrm>
          <a:prstGeom prst="roundRect">
            <a:avLst>
              <a:gd fmla="val 4267" name="adj"/>
            </a:avLst>
          </a:prstGeom>
          <a:solidFill>
            <a:srgbClr val="D9EBED">
              <a:alpha val="70590"/>
            </a:srgbClr>
          </a:solidFill>
          <a:ln>
            <a:noFill/>
          </a:ln>
        </p:spPr>
        <p:txBody>
          <a:bodyPr anchorCtr="0" anchor="ctr" bIns="91425" lIns="5486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rgbClr val="424B53"/>
                </a:solidFill>
              </a:rPr>
              <a:t>Packback will be used </a:t>
            </a:r>
            <a:endParaRPr i="0" sz="17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rgbClr val="424B53"/>
                </a:solidFill>
              </a:rPr>
              <a:t>in this course as a way </a:t>
            </a:r>
            <a:endParaRPr i="0" sz="17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rgbClr val="424B53"/>
                </a:solidFill>
              </a:rPr>
              <a:t>to integrate and apply </a:t>
            </a:r>
            <a:endParaRPr i="0" sz="1700" u="none" cap="none" strike="noStrike">
              <a:solidFill>
                <a:srgbClr val="424B5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700" u="none" cap="none" strike="noStrike">
                <a:solidFill>
                  <a:srgbClr val="424B53"/>
                </a:solidFill>
              </a:rPr>
              <a:t>course concepts.</a:t>
            </a:r>
            <a:endParaRPr i="0" sz="1300" u="none" cap="none" strike="noStrike">
              <a:solidFill>
                <a:srgbClr val="000000"/>
              </a:solidFill>
            </a:endParaRPr>
          </a:p>
        </p:txBody>
      </p:sp>
      <p:sp>
        <p:nvSpPr>
          <p:cNvPr id="262" name="Google Shape;262;p51"/>
          <p:cNvSpPr txBox="1"/>
          <p:nvPr/>
        </p:nvSpPr>
        <p:spPr>
          <a:xfrm>
            <a:off x="3923388" y="2881550"/>
            <a:ext cx="12972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Mastery of Course Objectives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membering new factual information and course concepts" id="263" name="Google Shape;263;p51" title="Course Lecture"/>
          <p:cNvSpPr txBox="1"/>
          <p:nvPr/>
        </p:nvSpPr>
        <p:spPr>
          <a:xfrm>
            <a:off x="5405200" y="1531376"/>
            <a:ext cx="19548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Remembering</a:t>
            </a:r>
            <a: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new factual information and course concepts.</a:t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Proving understanding of course information and concepts" id="264" name="Google Shape;264;p51" title="Quizzes, Tests"/>
          <p:cNvSpPr txBox="1"/>
          <p:nvPr/>
        </p:nvSpPr>
        <p:spPr>
          <a:xfrm>
            <a:off x="6690025" y="3644175"/>
            <a:ext cx="22044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Proving </a:t>
            </a:r>
            <a:r>
              <a:rPr b="1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Understanding</a:t>
            </a:r>
            <a: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 of course information and concepts.</a:t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alyzing, evaluating, and generating discussion into broader contexts" id="265" name="Google Shape;265;p51" title="Packback"/>
          <p:cNvSpPr txBox="1"/>
          <p:nvPr/>
        </p:nvSpPr>
        <p:spPr>
          <a:xfrm>
            <a:off x="569532" y="3579075"/>
            <a:ext cx="2124600" cy="9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Analyzing, Evaluating, and Generating </a:t>
            </a:r>
            <a: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discussion into</a:t>
            </a:r>
            <a:b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400" u="none" cap="none" strike="noStrike">
                <a:solidFill>
                  <a:srgbClr val="424B53"/>
                </a:solidFill>
                <a:latin typeface="Arial"/>
                <a:ea typeface="Arial"/>
                <a:cs typeface="Arial"/>
                <a:sym typeface="Arial"/>
              </a:rPr>
              <a:t>broader contexts.</a:t>
            </a:r>
            <a:endParaRPr b="0" i="0" sz="1400" u="none" cap="none" strike="noStrike">
              <a:solidFill>
                <a:srgbClr val="424B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tboard 3.png" id="266" name="Google Shape;26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1"/>
          <p:cNvSpPr/>
          <p:nvPr/>
        </p:nvSpPr>
        <p:spPr>
          <a:xfrm>
            <a:off x="3954713" y="1358575"/>
            <a:ext cx="1213500" cy="1213500"/>
          </a:xfrm>
          <a:prstGeom prst="ellipse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1"/>
          <p:cNvSpPr txBox="1"/>
          <p:nvPr/>
        </p:nvSpPr>
        <p:spPr>
          <a:xfrm>
            <a:off x="4148250" y="1678975"/>
            <a:ext cx="84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Course Lecture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1"/>
          <p:cNvSpPr/>
          <p:nvPr/>
        </p:nvSpPr>
        <p:spPr>
          <a:xfrm>
            <a:off x="2667238" y="3454725"/>
            <a:ext cx="1213500" cy="1213500"/>
          </a:xfrm>
          <a:prstGeom prst="ellipse">
            <a:avLst/>
          </a:prstGeom>
          <a:solidFill>
            <a:srgbClr val="2E7E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1"/>
          <p:cNvSpPr txBox="1"/>
          <p:nvPr/>
        </p:nvSpPr>
        <p:spPr>
          <a:xfrm>
            <a:off x="2740450" y="3856175"/>
            <a:ext cx="10671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Packback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5261413" y="3454725"/>
            <a:ext cx="1213500" cy="1213500"/>
          </a:xfrm>
          <a:prstGeom prst="ellipse">
            <a:avLst/>
          </a:prstGeom>
          <a:solidFill>
            <a:srgbClr val="1B6D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1"/>
          <p:cNvSpPr txBox="1"/>
          <p:nvPr/>
        </p:nvSpPr>
        <p:spPr>
          <a:xfrm>
            <a:off x="5441050" y="3756425"/>
            <a:ext cx="898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Quizzes &amp; Tests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/>
          <p:nvPr>
            <p:ph type="title"/>
          </p:nvPr>
        </p:nvSpPr>
        <p:spPr>
          <a:xfrm>
            <a:off x="1536275" y="1535100"/>
            <a:ext cx="6071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Participation requirements 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&amp; how you will be graded</a:t>
            </a:r>
            <a:endParaRPr/>
          </a:p>
        </p:txBody>
      </p:sp>
      <p:sp>
        <p:nvSpPr>
          <p:cNvPr id="278" name="Google Shape;278;p52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/>
          <p:nvPr>
            <p:ph type="title"/>
          </p:nvPr>
        </p:nvSpPr>
        <p:spPr>
          <a:xfrm>
            <a:off x="1903675" y="1480550"/>
            <a:ext cx="53367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Packback is worth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C7383D"/>
                </a:solidFill>
              </a:rPr>
              <a:t>[10%]</a:t>
            </a:r>
            <a:r>
              <a:rPr lang="en"/>
              <a:t> of your final grade!</a:t>
            </a:r>
            <a:endParaRPr/>
          </a:p>
        </p:txBody>
      </p:sp>
      <p:sp>
        <p:nvSpPr>
          <p:cNvPr id="284" name="Google Shape;284;p53"/>
          <p:cNvSpPr txBox="1"/>
          <p:nvPr>
            <p:ph idx="1" type="subTitle"/>
          </p:nvPr>
        </p:nvSpPr>
        <p:spPr>
          <a:xfrm>
            <a:off x="2199375" y="2541600"/>
            <a:ext cx="4745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an </a:t>
            </a:r>
            <a:r>
              <a:rPr i="1" lang="en"/>
              <a:t>important</a:t>
            </a:r>
            <a:r>
              <a:rPr lang="en"/>
              <a:t> assignment, please take it seriously as it will affect your final grade.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5" name="Google Shape;285;p53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Participation requirements</a:t>
            </a:r>
            <a:endParaRPr sz="2600"/>
          </a:p>
        </p:txBody>
      </p:sp>
      <p:sp>
        <p:nvSpPr>
          <p:cNvPr id="291" name="Google Shape;291;p54"/>
          <p:cNvSpPr txBox="1"/>
          <p:nvPr>
            <p:ph idx="1" type="body"/>
          </p:nvPr>
        </p:nvSpPr>
        <p:spPr>
          <a:xfrm>
            <a:off x="274600" y="2159281"/>
            <a:ext cx="24585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/>
              <a:t>Weekly Deadline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" sz="1600">
                <a:solidFill>
                  <a:srgbClr val="C7383D"/>
                </a:solidFill>
              </a:rPr>
              <a:t>[Monday]</a:t>
            </a:r>
            <a:r>
              <a:rPr lang="en" sz="1600"/>
              <a:t> at </a:t>
            </a:r>
            <a:r>
              <a:rPr b="1" lang="en" sz="1600">
                <a:solidFill>
                  <a:srgbClr val="C7383D"/>
                </a:solidFill>
              </a:rPr>
              <a:t>[11:59 PM]</a:t>
            </a:r>
            <a:endParaRPr b="1" sz="1600">
              <a:solidFill>
                <a:srgbClr val="C7383D"/>
              </a:solidFill>
            </a:endParaRPr>
          </a:p>
        </p:txBody>
      </p:sp>
      <p:sp>
        <p:nvSpPr>
          <p:cNvPr id="292" name="Google Shape;292;p54"/>
          <p:cNvSpPr txBox="1"/>
          <p:nvPr>
            <p:ph idx="2" type="body"/>
          </p:nvPr>
        </p:nvSpPr>
        <p:spPr>
          <a:xfrm>
            <a:off x="3160950" y="2159281"/>
            <a:ext cx="23946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2000"/>
              <a:t>What</a:t>
            </a:r>
            <a:r>
              <a:rPr b="1" lang="en" sz="2000"/>
              <a:t> to Post</a:t>
            </a:r>
            <a:br>
              <a:rPr b="1" lang="en" sz="1600"/>
            </a:br>
            <a:r>
              <a:rPr lang="en" sz="1600">
                <a:solidFill>
                  <a:srgbClr val="999999"/>
                </a:solidFill>
              </a:rPr>
              <a:t>per deadline period</a:t>
            </a:r>
            <a:endParaRPr sz="1600">
              <a:solidFill>
                <a:srgbClr val="99999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 </a:t>
            </a:r>
            <a:r>
              <a:rPr b="1" lang="en" sz="1600">
                <a:solidFill>
                  <a:srgbClr val="C7383D"/>
                </a:solidFill>
              </a:rPr>
              <a:t>1</a:t>
            </a:r>
            <a:r>
              <a:rPr lang="en" sz="1600"/>
              <a:t> Question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/>
              <a:t>Post </a:t>
            </a:r>
            <a:r>
              <a:rPr b="1" lang="en" sz="1600">
                <a:solidFill>
                  <a:srgbClr val="C7383D"/>
                </a:solidFill>
              </a:rPr>
              <a:t>2</a:t>
            </a:r>
            <a:r>
              <a:rPr lang="en" sz="1600"/>
              <a:t> Responses</a:t>
            </a:r>
            <a:r>
              <a:rPr lang="en"/>
              <a:t> </a:t>
            </a:r>
            <a:r>
              <a:rPr lang="en" sz="1200">
                <a:solidFill>
                  <a:srgbClr val="999999"/>
                </a:solidFill>
              </a:rPr>
              <a:t>(Your choice of a Response, Counterpoint, or Supporting point)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93" name="Google Shape;293;p54"/>
          <p:cNvSpPr txBox="1"/>
          <p:nvPr>
            <p:ph idx="3" type="body"/>
          </p:nvPr>
        </p:nvSpPr>
        <p:spPr>
          <a:xfrm>
            <a:off x="6133075" y="2159281"/>
            <a:ext cx="2699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424B53"/>
                </a:solidFill>
              </a:rPr>
              <a:t>Other Expectations</a:t>
            </a:r>
            <a:endParaRPr b="1" sz="2000">
              <a:solidFill>
                <a:srgbClr val="424B53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7383D"/>
              </a:buClr>
              <a:buSzPts val="1600"/>
              <a:buChar char="●"/>
            </a:pPr>
            <a:r>
              <a:rPr lang="en" sz="1600">
                <a:solidFill>
                  <a:srgbClr val="C7383D"/>
                </a:solidFill>
              </a:rPr>
              <a:t>[Posts must have a minimum Curiosity Score of 50]</a:t>
            </a:r>
            <a:endParaRPr sz="1600">
              <a:solidFill>
                <a:srgbClr val="C7383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C7383D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383D"/>
              </a:buClr>
              <a:buSzPts val="1600"/>
              <a:buChar char="●"/>
            </a:pPr>
            <a:r>
              <a:rPr lang="en" sz="1600">
                <a:solidFill>
                  <a:srgbClr val="C7383D"/>
                </a:solidFill>
              </a:rPr>
              <a:t>[Partial Credit / No Partial Credit] </a:t>
            </a:r>
            <a:endParaRPr b="1" sz="2000">
              <a:solidFill>
                <a:srgbClr val="C7383D"/>
              </a:solidFill>
            </a:endParaRPr>
          </a:p>
        </p:txBody>
      </p:sp>
      <p:sp>
        <p:nvSpPr>
          <p:cNvPr id="294" name="Google Shape;294;p54"/>
          <p:cNvSpPr/>
          <p:nvPr/>
        </p:nvSpPr>
        <p:spPr>
          <a:xfrm>
            <a:off x="378933" y="1157057"/>
            <a:ext cx="876600" cy="876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54" title="Calendar Illustra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789" y="1226817"/>
            <a:ext cx="750875" cy="73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4"/>
          <p:cNvSpPr/>
          <p:nvPr/>
        </p:nvSpPr>
        <p:spPr>
          <a:xfrm>
            <a:off x="3247891" y="1157057"/>
            <a:ext cx="876600" cy="876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4" title="Post Illustrati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0742" y="1226819"/>
            <a:ext cx="750868" cy="7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4"/>
          <p:cNvSpPr/>
          <p:nvPr/>
        </p:nvSpPr>
        <p:spPr>
          <a:xfrm>
            <a:off x="6233484" y="1157057"/>
            <a:ext cx="876600" cy="876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54" title="Star Illustration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364" y="1226815"/>
            <a:ext cx="750875" cy="73710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4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1639825" y="1611300"/>
            <a:ext cx="5864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Packback’s AI &amp; 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how to check your grade</a:t>
            </a:r>
            <a:endParaRPr/>
          </a:p>
        </p:txBody>
      </p:sp>
      <p:sp>
        <p:nvSpPr>
          <p:cNvPr id="306" name="Google Shape;306;p55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